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261" r:id="rId9"/>
    <p:sldId id="265" r:id="rId10"/>
    <p:sldId id="289" r:id="rId11"/>
    <p:sldId id="266" r:id="rId12"/>
    <p:sldId id="270" r:id="rId13"/>
    <p:sldId id="264" r:id="rId14"/>
    <p:sldId id="291" r:id="rId15"/>
    <p:sldId id="263" r:id="rId16"/>
    <p:sldId id="290" r:id="rId17"/>
    <p:sldId id="288" r:id="rId18"/>
    <p:sldId id="269" r:id="rId19"/>
    <p:sldId id="268" r:id="rId20"/>
    <p:sldId id="271" r:id="rId21"/>
    <p:sldId id="272" r:id="rId22"/>
    <p:sldId id="292" r:id="rId23"/>
    <p:sldId id="273" r:id="rId24"/>
    <p:sldId id="282" r:id="rId25"/>
    <p:sldId id="293" r:id="rId26"/>
    <p:sldId id="274" r:id="rId27"/>
    <p:sldId id="275" r:id="rId28"/>
    <p:sldId id="276" r:id="rId29"/>
    <p:sldId id="277" r:id="rId30"/>
    <p:sldId id="278" r:id="rId31"/>
    <p:sldId id="279" r:id="rId32"/>
    <p:sldId id="281" r:id="rId33"/>
    <p:sldId id="283" r:id="rId34"/>
    <p:sldId id="280" r:id="rId35"/>
    <p:sldId id="284" r:id="rId36"/>
    <p:sldId id="285" r:id="rId37"/>
    <p:sldId id="286" r:id="rId38"/>
    <p:sldId id="28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63812C-0446-D647-B09D-6432962CE930}" type="doc">
      <dgm:prSet loTypeId="urn:microsoft.com/office/officeart/2005/8/layout/cycle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296439-3C06-8544-833E-3C1C61D5DABE}">
      <dgm:prSet phldrT="[Text]"/>
      <dgm:spPr/>
      <dgm:t>
        <a:bodyPr/>
        <a:lstStyle/>
        <a:p>
          <a:r>
            <a:rPr lang="en-US" dirty="0" smtClean="0"/>
            <a:t>Select Target Market </a:t>
          </a:r>
          <a:endParaRPr lang="en-US" dirty="0"/>
        </a:p>
      </dgm:t>
    </dgm:pt>
    <dgm:pt modelId="{4F39308B-EF94-C04C-95F7-3CC0CB43C408}" type="parTrans" cxnId="{05620A84-BBBE-DF4D-9F42-2DA22D021716}">
      <dgm:prSet/>
      <dgm:spPr/>
      <dgm:t>
        <a:bodyPr/>
        <a:lstStyle/>
        <a:p>
          <a:endParaRPr lang="en-US"/>
        </a:p>
      </dgm:t>
    </dgm:pt>
    <dgm:pt modelId="{E459ED02-E6FD-3843-B178-7600931606E5}" type="sibTrans" cxnId="{05620A84-BBBE-DF4D-9F42-2DA22D021716}">
      <dgm:prSet/>
      <dgm:spPr/>
      <dgm:t>
        <a:bodyPr/>
        <a:lstStyle/>
        <a:p>
          <a:endParaRPr lang="en-US"/>
        </a:p>
      </dgm:t>
    </dgm:pt>
    <dgm:pt modelId="{D0A5D45D-CB80-D04C-95B2-4217F1DB57DB}">
      <dgm:prSet phldrT="[Text]"/>
      <dgm:spPr/>
      <dgm:t>
        <a:bodyPr/>
        <a:lstStyle/>
        <a:p>
          <a:r>
            <a:rPr lang="en-US" dirty="0" smtClean="0"/>
            <a:t>Determine Objective</a:t>
          </a:r>
          <a:endParaRPr lang="en-US" dirty="0"/>
        </a:p>
      </dgm:t>
    </dgm:pt>
    <dgm:pt modelId="{7DFA76FC-D16E-0C47-9DA3-6D8718FAC67A}" type="parTrans" cxnId="{827829FE-7BEC-8141-8369-DDDEF30B6612}">
      <dgm:prSet/>
      <dgm:spPr/>
      <dgm:t>
        <a:bodyPr/>
        <a:lstStyle/>
        <a:p>
          <a:endParaRPr lang="en-US"/>
        </a:p>
      </dgm:t>
    </dgm:pt>
    <dgm:pt modelId="{2E4E6430-BBDA-B241-84A3-9C8CB1B739C9}" type="sibTrans" cxnId="{827829FE-7BEC-8141-8369-DDDEF30B6612}">
      <dgm:prSet/>
      <dgm:spPr/>
      <dgm:t>
        <a:bodyPr/>
        <a:lstStyle/>
        <a:p>
          <a:endParaRPr lang="en-US"/>
        </a:p>
      </dgm:t>
    </dgm:pt>
    <dgm:pt modelId="{13A6CBA3-10CC-A24C-B646-8CBD99CF86E9}">
      <dgm:prSet phldrT="[Text]"/>
      <dgm:spPr/>
      <dgm:t>
        <a:bodyPr/>
        <a:lstStyle/>
        <a:p>
          <a:r>
            <a:rPr lang="en-US" dirty="0" smtClean="0"/>
            <a:t>Create Action Plan</a:t>
          </a:r>
          <a:endParaRPr lang="en-US" dirty="0"/>
        </a:p>
      </dgm:t>
    </dgm:pt>
    <dgm:pt modelId="{86EA5465-5B3D-1B42-9F4B-E84C737CAB1E}" type="parTrans" cxnId="{0086331E-03D5-C842-BC25-0924CDFCE3AB}">
      <dgm:prSet/>
      <dgm:spPr/>
      <dgm:t>
        <a:bodyPr/>
        <a:lstStyle/>
        <a:p>
          <a:endParaRPr lang="en-US"/>
        </a:p>
      </dgm:t>
    </dgm:pt>
    <dgm:pt modelId="{A0C1E5B9-B09C-4F47-ADA6-0758E11BDB22}" type="sibTrans" cxnId="{0086331E-03D5-C842-BC25-0924CDFCE3AB}">
      <dgm:prSet/>
      <dgm:spPr/>
      <dgm:t>
        <a:bodyPr/>
        <a:lstStyle/>
        <a:p>
          <a:endParaRPr lang="en-US"/>
        </a:p>
      </dgm:t>
    </dgm:pt>
    <dgm:pt modelId="{C8C5FE11-2266-0B43-AC69-F78297B5A7A3}">
      <dgm:prSet phldrT="[Text]"/>
      <dgm:spPr/>
      <dgm:t>
        <a:bodyPr/>
        <a:lstStyle/>
        <a:p>
          <a:r>
            <a:rPr lang="en-US" dirty="0" smtClean="0"/>
            <a:t>Evaluate Results</a:t>
          </a:r>
          <a:endParaRPr lang="en-US" dirty="0"/>
        </a:p>
      </dgm:t>
    </dgm:pt>
    <dgm:pt modelId="{20E79BCE-5A80-5545-BB89-8375B4BFD968}" type="parTrans" cxnId="{0940D661-D5F2-1041-9DF0-E36A4D297F36}">
      <dgm:prSet/>
      <dgm:spPr/>
      <dgm:t>
        <a:bodyPr/>
        <a:lstStyle/>
        <a:p>
          <a:endParaRPr lang="en-US"/>
        </a:p>
      </dgm:t>
    </dgm:pt>
    <dgm:pt modelId="{9E14CE71-A8FA-E142-B3B5-2D20C2B7334B}" type="sibTrans" cxnId="{0940D661-D5F2-1041-9DF0-E36A4D297F36}">
      <dgm:prSet/>
      <dgm:spPr/>
      <dgm:t>
        <a:bodyPr/>
        <a:lstStyle/>
        <a:p>
          <a:endParaRPr lang="en-US"/>
        </a:p>
      </dgm:t>
    </dgm:pt>
    <dgm:pt modelId="{FE3A5EDB-68E2-0B46-B051-77B996CD41AE}">
      <dgm:prSet phldrT="[Text]"/>
      <dgm:spPr/>
      <dgm:t>
        <a:bodyPr/>
        <a:lstStyle/>
        <a:p>
          <a:r>
            <a:rPr lang="en-US" dirty="0" smtClean="0"/>
            <a:t>Revise</a:t>
          </a:r>
          <a:endParaRPr lang="en-US" dirty="0"/>
        </a:p>
      </dgm:t>
    </dgm:pt>
    <dgm:pt modelId="{070DD482-5AF3-B846-B53D-A13D0F804498}" type="parTrans" cxnId="{E0B119FF-2599-E346-A5C1-7C27D5CF6461}">
      <dgm:prSet/>
      <dgm:spPr/>
      <dgm:t>
        <a:bodyPr/>
        <a:lstStyle/>
        <a:p>
          <a:endParaRPr lang="en-US"/>
        </a:p>
      </dgm:t>
    </dgm:pt>
    <dgm:pt modelId="{BAF657EA-2AE2-C546-BD54-5A23FC663B16}" type="sibTrans" cxnId="{E0B119FF-2599-E346-A5C1-7C27D5CF6461}">
      <dgm:prSet/>
      <dgm:spPr/>
      <dgm:t>
        <a:bodyPr/>
        <a:lstStyle/>
        <a:p>
          <a:endParaRPr lang="en-US"/>
        </a:p>
      </dgm:t>
    </dgm:pt>
    <dgm:pt modelId="{A2DB2A5B-5F46-5B4A-97EB-6F7EC1E3472C}" type="pres">
      <dgm:prSet presAssocID="{2863812C-0446-D647-B09D-6432962CE93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3B736F-2F1C-5941-8C94-9027B97D44E3}" type="pres">
      <dgm:prSet presAssocID="{2863812C-0446-D647-B09D-6432962CE930}" presName="cycle" presStyleCnt="0"/>
      <dgm:spPr/>
    </dgm:pt>
    <dgm:pt modelId="{E50514D3-F48E-4D4E-9797-E6B860CC8658}" type="pres">
      <dgm:prSet presAssocID="{7E296439-3C06-8544-833E-3C1C61D5DABE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4DD0BB-448F-E74B-8BBE-9F2FBA404742}" type="pres">
      <dgm:prSet presAssocID="{E459ED02-E6FD-3843-B178-7600931606E5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9AB1AD23-5F3C-074D-9038-B18E3719E8EE}" type="pres">
      <dgm:prSet presAssocID="{D0A5D45D-CB80-D04C-95B2-4217F1DB57DB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09C75-0B67-704A-B0CC-962D24F8D9C9}" type="pres">
      <dgm:prSet presAssocID="{13A6CBA3-10CC-A24C-B646-8CBD99CF86E9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68410B-27E7-A241-9056-C4E83EB9832B}" type="pres">
      <dgm:prSet presAssocID="{C8C5FE11-2266-0B43-AC69-F78297B5A7A3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C92D3-6ADD-4A44-8205-9A3F80537244}" type="pres">
      <dgm:prSet presAssocID="{FE3A5EDB-68E2-0B46-B051-77B996CD41AE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BA8734-3106-C443-A0E0-455BD554A4EB}" type="presOf" srcId="{E459ED02-E6FD-3843-B178-7600931606E5}" destId="{B94DD0BB-448F-E74B-8BBE-9F2FBA404742}" srcOrd="0" destOrd="0" presId="urn:microsoft.com/office/officeart/2005/8/layout/cycle3"/>
    <dgm:cxn modelId="{AE1E5E68-FBCA-9E4E-BE48-9DCCC3A31874}" type="presOf" srcId="{2863812C-0446-D647-B09D-6432962CE930}" destId="{A2DB2A5B-5F46-5B4A-97EB-6F7EC1E3472C}" srcOrd="0" destOrd="0" presId="urn:microsoft.com/office/officeart/2005/8/layout/cycle3"/>
    <dgm:cxn modelId="{DDD311E9-FE33-1C42-A75F-1EBD29958035}" type="presOf" srcId="{13A6CBA3-10CC-A24C-B646-8CBD99CF86E9}" destId="{9D609C75-0B67-704A-B0CC-962D24F8D9C9}" srcOrd="0" destOrd="0" presId="urn:microsoft.com/office/officeart/2005/8/layout/cycle3"/>
    <dgm:cxn modelId="{E0B119FF-2599-E346-A5C1-7C27D5CF6461}" srcId="{2863812C-0446-D647-B09D-6432962CE930}" destId="{FE3A5EDB-68E2-0B46-B051-77B996CD41AE}" srcOrd="4" destOrd="0" parTransId="{070DD482-5AF3-B846-B53D-A13D0F804498}" sibTransId="{BAF657EA-2AE2-C546-BD54-5A23FC663B16}"/>
    <dgm:cxn modelId="{C973396B-7827-5D4E-8BF1-1E2D1B646BD9}" type="presOf" srcId="{7E296439-3C06-8544-833E-3C1C61D5DABE}" destId="{E50514D3-F48E-4D4E-9797-E6B860CC8658}" srcOrd="0" destOrd="0" presId="urn:microsoft.com/office/officeart/2005/8/layout/cycle3"/>
    <dgm:cxn modelId="{05620A84-BBBE-DF4D-9F42-2DA22D021716}" srcId="{2863812C-0446-D647-B09D-6432962CE930}" destId="{7E296439-3C06-8544-833E-3C1C61D5DABE}" srcOrd="0" destOrd="0" parTransId="{4F39308B-EF94-C04C-95F7-3CC0CB43C408}" sibTransId="{E459ED02-E6FD-3843-B178-7600931606E5}"/>
    <dgm:cxn modelId="{0086331E-03D5-C842-BC25-0924CDFCE3AB}" srcId="{2863812C-0446-D647-B09D-6432962CE930}" destId="{13A6CBA3-10CC-A24C-B646-8CBD99CF86E9}" srcOrd="2" destOrd="0" parTransId="{86EA5465-5B3D-1B42-9F4B-E84C737CAB1E}" sibTransId="{A0C1E5B9-B09C-4F47-ADA6-0758E11BDB22}"/>
    <dgm:cxn modelId="{D6A1FA2B-C418-AC44-A9FE-D39CD0AD5DB8}" type="presOf" srcId="{D0A5D45D-CB80-D04C-95B2-4217F1DB57DB}" destId="{9AB1AD23-5F3C-074D-9038-B18E3719E8EE}" srcOrd="0" destOrd="0" presId="urn:microsoft.com/office/officeart/2005/8/layout/cycle3"/>
    <dgm:cxn modelId="{827829FE-7BEC-8141-8369-DDDEF30B6612}" srcId="{2863812C-0446-D647-B09D-6432962CE930}" destId="{D0A5D45D-CB80-D04C-95B2-4217F1DB57DB}" srcOrd="1" destOrd="0" parTransId="{7DFA76FC-D16E-0C47-9DA3-6D8718FAC67A}" sibTransId="{2E4E6430-BBDA-B241-84A3-9C8CB1B739C9}"/>
    <dgm:cxn modelId="{7063E11E-5310-A94A-AD98-6E926AE53195}" type="presOf" srcId="{C8C5FE11-2266-0B43-AC69-F78297B5A7A3}" destId="{4768410B-27E7-A241-9056-C4E83EB9832B}" srcOrd="0" destOrd="0" presId="urn:microsoft.com/office/officeart/2005/8/layout/cycle3"/>
    <dgm:cxn modelId="{0940D661-D5F2-1041-9DF0-E36A4D297F36}" srcId="{2863812C-0446-D647-B09D-6432962CE930}" destId="{C8C5FE11-2266-0B43-AC69-F78297B5A7A3}" srcOrd="3" destOrd="0" parTransId="{20E79BCE-5A80-5545-BB89-8375B4BFD968}" sibTransId="{9E14CE71-A8FA-E142-B3B5-2D20C2B7334B}"/>
    <dgm:cxn modelId="{2BABF0D0-C2CE-594E-A62C-8EFCA11C342E}" type="presOf" srcId="{FE3A5EDB-68E2-0B46-B051-77B996CD41AE}" destId="{556C92D3-6ADD-4A44-8205-9A3F80537244}" srcOrd="0" destOrd="0" presId="urn:microsoft.com/office/officeart/2005/8/layout/cycle3"/>
    <dgm:cxn modelId="{1C09A5D7-B25B-B34C-8F18-2168286694CC}" type="presParOf" srcId="{A2DB2A5B-5F46-5B4A-97EB-6F7EC1E3472C}" destId="{C23B736F-2F1C-5941-8C94-9027B97D44E3}" srcOrd="0" destOrd="0" presId="urn:microsoft.com/office/officeart/2005/8/layout/cycle3"/>
    <dgm:cxn modelId="{D8580155-FA57-6B4A-ABA4-DB8612414C25}" type="presParOf" srcId="{C23B736F-2F1C-5941-8C94-9027B97D44E3}" destId="{E50514D3-F48E-4D4E-9797-E6B860CC8658}" srcOrd="0" destOrd="0" presId="urn:microsoft.com/office/officeart/2005/8/layout/cycle3"/>
    <dgm:cxn modelId="{4BCBEB41-A8FF-054A-B8A5-20654557EC58}" type="presParOf" srcId="{C23B736F-2F1C-5941-8C94-9027B97D44E3}" destId="{B94DD0BB-448F-E74B-8BBE-9F2FBA404742}" srcOrd="1" destOrd="0" presId="urn:microsoft.com/office/officeart/2005/8/layout/cycle3"/>
    <dgm:cxn modelId="{6C908426-2178-D742-8DB5-52DD01EE3751}" type="presParOf" srcId="{C23B736F-2F1C-5941-8C94-9027B97D44E3}" destId="{9AB1AD23-5F3C-074D-9038-B18E3719E8EE}" srcOrd="2" destOrd="0" presId="urn:microsoft.com/office/officeart/2005/8/layout/cycle3"/>
    <dgm:cxn modelId="{0B4A9FFB-D274-424E-A910-B833CAAA6C0E}" type="presParOf" srcId="{C23B736F-2F1C-5941-8C94-9027B97D44E3}" destId="{9D609C75-0B67-704A-B0CC-962D24F8D9C9}" srcOrd="3" destOrd="0" presId="urn:microsoft.com/office/officeart/2005/8/layout/cycle3"/>
    <dgm:cxn modelId="{44206AB3-E2DE-154E-9778-CE2F8F67AA89}" type="presParOf" srcId="{C23B736F-2F1C-5941-8C94-9027B97D44E3}" destId="{4768410B-27E7-A241-9056-C4E83EB9832B}" srcOrd="4" destOrd="0" presId="urn:microsoft.com/office/officeart/2005/8/layout/cycle3"/>
    <dgm:cxn modelId="{F50BBAC1-803C-2243-80FD-8F11BF1424F2}" type="presParOf" srcId="{C23B736F-2F1C-5941-8C94-9027B97D44E3}" destId="{556C92D3-6ADD-4A44-8205-9A3F80537244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DD0BB-448F-E74B-8BBE-9F2FBA404742}">
      <dsp:nvSpPr>
        <dsp:cNvPr id="0" name=""/>
        <dsp:cNvSpPr/>
      </dsp:nvSpPr>
      <dsp:spPr>
        <a:xfrm>
          <a:off x="1982176" y="-27580"/>
          <a:ext cx="4539567" cy="4539567"/>
        </a:xfrm>
        <a:prstGeom prst="circularArrow">
          <a:avLst>
            <a:gd name="adj1" fmla="val 5544"/>
            <a:gd name="adj2" fmla="val 330680"/>
            <a:gd name="adj3" fmla="val 13766570"/>
            <a:gd name="adj4" fmla="val 17391661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4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50514D3-F48E-4D4E-9797-E6B860CC8658}">
      <dsp:nvSpPr>
        <dsp:cNvPr id="0" name=""/>
        <dsp:cNvSpPr/>
      </dsp:nvSpPr>
      <dsp:spPr>
        <a:xfrm>
          <a:off x="3184817" y="1436"/>
          <a:ext cx="2134284" cy="10671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Select Target Market </a:t>
          </a:r>
          <a:endParaRPr lang="en-US" sz="2500" kern="1200" dirty="0"/>
        </a:p>
      </dsp:txBody>
      <dsp:txXfrm>
        <a:off x="3236911" y="53530"/>
        <a:ext cx="2030096" cy="962954"/>
      </dsp:txXfrm>
    </dsp:sp>
    <dsp:sp modelId="{9AB1AD23-5F3C-074D-9038-B18E3719E8EE}">
      <dsp:nvSpPr>
        <dsp:cNvPr id="0" name=""/>
        <dsp:cNvSpPr/>
      </dsp:nvSpPr>
      <dsp:spPr>
        <a:xfrm>
          <a:off x="5025920" y="1339075"/>
          <a:ext cx="2134284" cy="10671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Determine Objective</a:t>
          </a:r>
          <a:endParaRPr lang="en-US" sz="2500" kern="1200" dirty="0"/>
        </a:p>
      </dsp:txBody>
      <dsp:txXfrm>
        <a:off x="5078014" y="1391169"/>
        <a:ext cx="2030096" cy="962954"/>
      </dsp:txXfrm>
    </dsp:sp>
    <dsp:sp modelId="{9D609C75-0B67-704A-B0CC-962D24F8D9C9}">
      <dsp:nvSpPr>
        <dsp:cNvPr id="0" name=""/>
        <dsp:cNvSpPr/>
      </dsp:nvSpPr>
      <dsp:spPr>
        <a:xfrm>
          <a:off x="4322681" y="3503421"/>
          <a:ext cx="2134284" cy="10671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Create Action Plan</a:t>
          </a:r>
          <a:endParaRPr lang="en-US" sz="2500" kern="1200" dirty="0"/>
        </a:p>
      </dsp:txBody>
      <dsp:txXfrm>
        <a:off x="4374775" y="3555515"/>
        <a:ext cx="2030096" cy="962954"/>
      </dsp:txXfrm>
    </dsp:sp>
    <dsp:sp modelId="{4768410B-27E7-A241-9056-C4E83EB9832B}">
      <dsp:nvSpPr>
        <dsp:cNvPr id="0" name=""/>
        <dsp:cNvSpPr/>
      </dsp:nvSpPr>
      <dsp:spPr>
        <a:xfrm>
          <a:off x="2046953" y="3503421"/>
          <a:ext cx="2134284" cy="10671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Evaluate Results</a:t>
          </a:r>
          <a:endParaRPr lang="en-US" sz="2500" kern="1200" dirty="0"/>
        </a:p>
      </dsp:txBody>
      <dsp:txXfrm>
        <a:off x="2099047" y="3555515"/>
        <a:ext cx="2030096" cy="962954"/>
      </dsp:txXfrm>
    </dsp:sp>
    <dsp:sp modelId="{556C92D3-6ADD-4A44-8205-9A3F80537244}">
      <dsp:nvSpPr>
        <dsp:cNvPr id="0" name=""/>
        <dsp:cNvSpPr/>
      </dsp:nvSpPr>
      <dsp:spPr>
        <a:xfrm>
          <a:off x="1343715" y="1339075"/>
          <a:ext cx="2134284" cy="10671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Revise</a:t>
          </a:r>
          <a:endParaRPr lang="en-US" sz="2500" kern="1200" dirty="0"/>
        </a:p>
      </dsp:txBody>
      <dsp:txXfrm>
        <a:off x="1395809" y="1391169"/>
        <a:ext cx="2030096" cy="962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824D8-D93D-924A-8458-700D97402A4C}" type="datetimeFigureOut">
              <a:rPr lang="en-US" smtClean="0"/>
              <a:t>1/25/14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73BB7-3CB8-5249-BB75-F62C5D495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34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would you</a:t>
            </a:r>
            <a:r>
              <a:rPr lang="en-US" baseline="0" dirty="0" smtClean="0"/>
              <a:t> host a client appreciation party after the holidays are over?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BC69D-5F2C-9D48-9E84-BF5EC569302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87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 section is</a:t>
            </a:r>
            <a:r>
              <a:rPr lang="en-US" baseline="0" dirty="0" smtClean="0"/>
              <a:t> telephone books - seriously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BC69D-5F2C-9D48-9E84-BF5EC569302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54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1/25/14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1/25/14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1/25/14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lsoldtimefood.com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package" Target="../embeddings/Microsoft_Excel_Sheet1.xlsx"/><Relationship Id="rId6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Food and Beverage Marketing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Food &amp; Beverage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699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Generators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Demand Generators are people, places and events that will supply you business with customers</a:t>
            </a:r>
          </a:p>
          <a:p>
            <a:endParaRPr lang="en-US" dirty="0"/>
          </a:p>
          <a:p>
            <a:r>
              <a:rPr lang="en-US" dirty="0" smtClean="0"/>
              <a:t>People – Office buildings, University Campuses, Entertainment complexes, Courthouses.</a:t>
            </a:r>
          </a:p>
          <a:p>
            <a:endParaRPr lang="en-US" dirty="0"/>
          </a:p>
          <a:p>
            <a:r>
              <a:rPr lang="en-US" dirty="0" smtClean="0"/>
              <a:t>Events – NCAA playoffs, </a:t>
            </a:r>
            <a:r>
              <a:rPr lang="en-US" dirty="0" err="1" smtClean="0"/>
              <a:t>Superbowl</a:t>
            </a:r>
            <a:r>
              <a:rPr lang="en-US" dirty="0" smtClean="0"/>
              <a:t> XXIVXYZ, Golf Tournaments</a:t>
            </a:r>
          </a:p>
          <a:p>
            <a:endParaRPr lang="en-US" dirty="0"/>
          </a:p>
          <a:p>
            <a:r>
              <a:rPr lang="en-US" dirty="0" smtClean="0"/>
              <a:t>Places – Stadiums, Convention Centers, Arenas, Theatres,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54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Projecting Operating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Most studies provide pro forma results extending up to 3 years</a:t>
            </a:r>
          </a:p>
          <a:p>
            <a:endParaRPr lang="en-US" dirty="0"/>
          </a:p>
          <a:p>
            <a:r>
              <a:rPr lang="en-US" dirty="0" smtClean="0"/>
              <a:t>Potential investors use the operating results to evaluate if other planned expenses are in line</a:t>
            </a:r>
          </a:p>
          <a:p>
            <a:endParaRPr lang="en-US" dirty="0"/>
          </a:p>
          <a:p>
            <a:pPr lvl="1"/>
            <a:r>
              <a:rPr lang="en-US" dirty="0" smtClean="0"/>
              <a:t>Administration</a:t>
            </a:r>
          </a:p>
          <a:p>
            <a:pPr lvl="1"/>
            <a:r>
              <a:rPr lang="en-US" dirty="0" smtClean="0"/>
              <a:t>Labor</a:t>
            </a:r>
          </a:p>
          <a:p>
            <a:pPr lvl="1"/>
            <a:r>
              <a:rPr lang="en-US" dirty="0" smtClean="0"/>
              <a:t>Marketing</a:t>
            </a:r>
          </a:p>
          <a:p>
            <a:pPr lvl="1"/>
            <a:r>
              <a:rPr lang="en-US" dirty="0" smtClean="0"/>
              <a:t>Maintenance</a:t>
            </a:r>
          </a:p>
          <a:p>
            <a:pPr lvl="1"/>
            <a:r>
              <a:rPr lang="en-US" dirty="0" smtClean="0"/>
              <a:t>Insurance </a:t>
            </a:r>
          </a:p>
          <a:p>
            <a:pPr lvl="1"/>
            <a:r>
              <a:rPr lang="en-US" dirty="0" smtClean="0"/>
              <a:t>Taxes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	</a:t>
            </a:r>
            <a:r>
              <a:rPr lang="en-US" sz="3100" dirty="0" smtClean="0"/>
              <a:t>Feasibility Studies must be current when used!!!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209017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Market is a group of guests with similar needs, wants, backgrounds and buying habits. </a:t>
            </a:r>
          </a:p>
          <a:p>
            <a:r>
              <a:rPr lang="en-US" dirty="0" smtClean="0"/>
              <a:t>Not exclusive to demographics</a:t>
            </a:r>
          </a:p>
          <a:p>
            <a:r>
              <a:rPr lang="en-US" dirty="0" smtClean="0"/>
              <a:t>Positions the operation in the market</a:t>
            </a:r>
          </a:p>
          <a:p>
            <a:r>
              <a:rPr lang="en-US" dirty="0" smtClean="0"/>
              <a:t>Identifies Marketplace factors and trends</a:t>
            </a:r>
          </a:p>
          <a:p>
            <a:endParaRPr lang="en-US" dirty="0"/>
          </a:p>
          <a:p>
            <a:r>
              <a:rPr lang="en-US" dirty="0" smtClean="0"/>
              <a:t>Guest profile research –</a:t>
            </a:r>
          </a:p>
          <a:p>
            <a:pPr lvl="1"/>
            <a:r>
              <a:rPr lang="en-US" dirty="0" smtClean="0"/>
              <a:t>Who is eating?</a:t>
            </a:r>
          </a:p>
          <a:p>
            <a:pPr lvl="1"/>
            <a:r>
              <a:rPr lang="en-US" dirty="0" smtClean="0"/>
              <a:t>Comment cards</a:t>
            </a:r>
          </a:p>
          <a:p>
            <a:pPr lvl="1"/>
            <a:r>
              <a:rPr lang="en-US" dirty="0" smtClean="0"/>
              <a:t>Guest surveys</a:t>
            </a:r>
          </a:p>
          <a:p>
            <a:pPr lvl="1"/>
            <a:r>
              <a:rPr lang="en-US" dirty="0" smtClean="0"/>
              <a:t>Special Promotions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306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Establish how the new operation will position itself in the market and determine:</a:t>
            </a:r>
          </a:p>
          <a:p>
            <a:endParaRPr lang="en-US" dirty="0"/>
          </a:p>
          <a:p>
            <a:pPr lvl="1"/>
            <a:r>
              <a:rPr lang="en-US" dirty="0" smtClean="0"/>
              <a:t>Type and volume of demand</a:t>
            </a:r>
          </a:p>
          <a:p>
            <a:pPr lvl="1"/>
            <a:r>
              <a:rPr lang="en-US" dirty="0" smtClean="0"/>
              <a:t>How well the competition satisfies the consumer</a:t>
            </a:r>
          </a:p>
          <a:p>
            <a:pPr lvl="1"/>
            <a:r>
              <a:rPr lang="en-US" dirty="0" smtClean="0"/>
              <a:t>Strengths and limitations of the competition</a:t>
            </a:r>
          </a:p>
          <a:p>
            <a:pPr lvl="1"/>
            <a:r>
              <a:rPr lang="en-US" b="1" i="1" dirty="0" smtClean="0"/>
              <a:t>The points of differentiation that must be established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	</a:t>
            </a:r>
            <a:r>
              <a:rPr lang="en-US" i="1" dirty="0" smtClean="0"/>
              <a:t>Can aid design of building, menu and service style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4237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“It is said that if you know your enemies and know yourself, you will not be imperiled in a hundred battles; if you do not know your enemies but do know yourself, you will win one and lose one; if you do not know your enemies nor yourself, you will be imperiled in every single battle.”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Sun Tzu, </a:t>
            </a:r>
            <a:r>
              <a:rPr lang="en-US" u="sng" dirty="0"/>
              <a:t>The Art of War </a:t>
            </a:r>
            <a:r>
              <a:rPr lang="en-US" dirty="0"/>
              <a:t>– 6</a:t>
            </a:r>
            <a:r>
              <a:rPr lang="en-US" baseline="30000" dirty="0"/>
              <a:t>th</a:t>
            </a:r>
            <a:r>
              <a:rPr lang="en-US" dirty="0"/>
              <a:t> Century BC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44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Assesses every possible competitor – </a:t>
            </a:r>
          </a:p>
          <a:p>
            <a:r>
              <a:rPr lang="en-US" dirty="0" smtClean="0"/>
              <a:t>Will include:</a:t>
            </a:r>
          </a:p>
          <a:p>
            <a:pPr lvl="1"/>
            <a:r>
              <a:rPr lang="en-US" dirty="0" smtClean="0"/>
              <a:t>Location and how long in business</a:t>
            </a:r>
          </a:p>
          <a:p>
            <a:pPr lvl="1"/>
            <a:r>
              <a:rPr lang="en-US" dirty="0" smtClean="0"/>
              <a:t>Type of restaurant</a:t>
            </a:r>
          </a:p>
          <a:p>
            <a:pPr lvl="1"/>
            <a:r>
              <a:rPr lang="en-US" dirty="0" smtClean="0"/>
              <a:t>Source and volume of business at all meal periods</a:t>
            </a:r>
          </a:p>
          <a:p>
            <a:pPr lvl="1"/>
            <a:r>
              <a:rPr lang="en-US" dirty="0" smtClean="0"/>
              <a:t>Days and hours of operation</a:t>
            </a:r>
          </a:p>
          <a:p>
            <a:pPr lvl="1"/>
            <a:r>
              <a:rPr lang="en-US" dirty="0" smtClean="0"/>
              <a:t>Menu &amp; menu prices</a:t>
            </a:r>
          </a:p>
          <a:p>
            <a:pPr lvl="1"/>
            <a:r>
              <a:rPr lang="en-US" dirty="0" smtClean="0"/>
              <a:t>Check Average</a:t>
            </a:r>
          </a:p>
          <a:p>
            <a:pPr lvl="1"/>
            <a:r>
              <a:rPr lang="en-US" dirty="0" smtClean="0"/>
              <a:t>Service style</a:t>
            </a:r>
          </a:p>
          <a:p>
            <a:pPr lvl="1"/>
            <a:r>
              <a:rPr lang="en-US" dirty="0" smtClean="0"/>
              <a:t>Seats</a:t>
            </a:r>
          </a:p>
          <a:p>
            <a:pPr lvl="1"/>
            <a:r>
              <a:rPr lang="en-US" dirty="0" smtClean="0"/>
              <a:t>Beverage service</a:t>
            </a:r>
          </a:p>
          <a:p>
            <a:pPr lvl="1"/>
            <a:r>
              <a:rPr lang="en-US" dirty="0" smtClean="0"/>
              <a:t>Entertainment</a:t>
            </a:r>
          </a:p>
          <a:p>
            <a:pPr lvl="1"/>
            <a:r>
              <a:rPr lang="en-US" dirty="0" smtClean="0"/>
              <a:t>Promotional efforts</a:t>
            </a:r>
          </a:p>
          <a:p>
            <a:pPr lvl="1"/>
            <a:r>
              <a:rPr lang="en-US" dirty="0" smtClean="0"/>
              <a:t>Chain affiliation</a:t>
            </a:r>
          </a:p>
          <a:p>
            <a:pPr lvl="1"/>
            <a:r>
              <a:rPr lang="en-US" dirty="0" smtClean="0"/>
              <a:t>Restaurant reviews – guest satisfaction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96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0499"/>
            <a:ext cx="8503920" cy="6461125"/>
          </a:xfrm>
        </p:spPr>
        <p:txBody>
          <a:bodyPr>
            <a:normAutofit fontScale="25000" lnSpcReduction="20000"/>
          </a:bodyPr>
          <a:lstStyle/>
          <a:p>
            <a:r>
              <a:rPr lang="en-US" sz="3700" dirty="0"/>
              <a:t>Competition Analysis</a:t>
            </a:r>
          </a:p>
          <a:p>
            <a:r>
              <a:rPr lang="en-US" sz="3700" dirty="0"/>
              <a:t> </a:t>
            </a:r>
          </a:p>
          <a:p>
            <a:r>
              <a:rPr lang="en-US" sz="4800" dirty="0"/>
              <a:t>Name:		Al’s Italia</a:t>
            </a:r>
          </a:p>
          <a:p>
            <a:r>
              <a:rPr lang="en-US" sz="4800" dirty="0"/>
              <a:t> </a:t>
            </a:r>
          </a:p>
          <a:p>
            <a:r>
              <a:rPr lang="en-US" sz="4800" dirty="0"/>
              <a:t>Location:	100 West Central Blvd (Orange Ave &amp; Central)</a:t>
            </a:r>
          </a:p>
          <a:p>
            <a:r>
              <a:rPr lang="en-US" sz="4800" dirty="0"/>
              <a:t> </a:t>
            </a:r>
          </a:p>
          <a:p>
            <a:r>
              <a:rPr lang="en-US" sz="4800" dirty="0"/>
              <a:t>Established:	1967</a:t>
            </a:r>
          </a:p>
          <a:p>
            <a:r>
              <a:rPr lang="en-US" sz="4800" dirty="0"/>
              <a:t> </a:t>
            </a:r>
          </a:p>
          <a:p>
            <a:r>
              <a:rPr lang="en-US" sz="4800" dirty="0"/>
              <a:t>Sources of Business &amp; </a:t>
            </a:r>
            <a:r>
              <a:rPr lang="en-US" sz="4800" dirty="0" smtClean="0"/>
              <a:t>Volumes:</a:t>
            </a:r>
          </a:p>
          <a:p>
            <a:r>
              <a:rPr lang="en-US" sz="4800" dirty="0" smtClean="0"/>
              <a:t>M</a:t>
            </a:r>
            <a:r>
              <a:rPr lang="en-US" sz="4800" dirty="0"/>
              <a:t>-F Lunch High Volume 11:30 – 2:00 pm – Typically Business People</a:t>
            </a:r>
          </a:p>
          <a:p>
            <a:r>
              <a:rPr lang="en-US" sz="4800" dirty="0"/>
              <a:t>M- F Dinner – busy 5:30 – 7:00 – Strong take out, Families</a:t>
            </a:r>
          </a:p>
          <a:p>
            <a:r>
              <a:rPr lang="en-US" sz="4800" dirty="0"/>
              <a:t> </a:t>
            </a:r>
          </a:p>
          <a:p>
            <a:r>
              <a:rPr lang="en-US" sz="4800" dirty="0"/>
              <a:t>Hours of Operation:  Monday – Friday (11:00 am – 9:00 pm)</a:t>
            </a:r>
          </a:p>
          <a:p>
            <a:r>
              <a:rPr lang="en-US" sz="4800" dirty="0"/>
              <a:t>			Saturday – Sunday (closed)</a:t>
            </a:r>
          </a:p>
          <a:p>
            <a:r>
              <a:rPr lang="en-US" sz="4800" dirty="0"/>
              <a:t> </a:t>
            </a:r>
          </a:p>
          <a:p>
            <a:r>
              <a:rPr lang="en-US" sz="4800" dirty="0"/>
              <a:t> </a:t>
            </a:r>
          </a:p>
          <a:p>
            <a:r>
              <a:rPr lang="en-US" sz="4800" dirty="0"/>
              <a:t>Menu Style: 	Heavy on pastas and salads, traditional American Italian. Excellent Dessert menu</a:t>
            </a:r>
          </a:p>
          <a:p>
            <a:r>
              <a:rPr lang="en-US" sz="4800" dirty="0"/>
              <a:t> </a:t>
            </a:r>
          </a:p>
          <a:p>
            <a:r>
              <a:rPr lang="en-US" sz="4800" dirty="0"/>
              <a:t>Average Check:	Estimated at $16.95.</a:t>
            </a:r>
          </a:p>
          <a:p>
            <a:r>
              <a:rPr lang="en-US" sz="4800" dirty="0"/>
              <a:t> </a:t>
            </a:r>
          </a:p>
          <a:p>
            <a:r>
              <a:rPr lang="en-US" sz="4800" dirty="0"/>
              <a:t>Service Style</a:t>
            </a:r>
            <a:r>
              <a:rPr lang="en-US" sz="4800" dirty="0" smtClean="0"/>
              <a:t>:</a:t>
            </a:r>
            <a:r>
              <a:rPr lang="en-US" sz="4800" dirty="0"/>
              <a:t>	Table Service</a:t>
            </a:r>
          </a:p>
          <a:p>
            <a:r>
              <a:rPr lang="en-US" sz="4800" dirty="0"/>
              <a:t> </a:t>
            </a:r>
          </a:p>
          <a:p>
            <a:r>
              <a:rPr lang="en-US" sz="4800" dirty="0"/>
              <a:t>Seats:		75</a:t>
            </a:r>
          </a:p>
          <a:p>
            <a:r>
              <a:rPr lang="en-US" sz="4800" dirty="0"/>
              <a:t> </a:t>
            </a:r>
          </a:p>
          <a:p>
            <a:r>
              <a:rPr lang="en-US" sz="4800" dirty="0"/>
              <a:t>Beverages</a:t>
            </a:r>
            <a:r>
              <a:rPr lang="en-US" sz="4800" dirty="0" smtClean="0"/>
              <a:t>:</a:t>
            </a:r>
            <a:r>
              <a:rPr lang="en-US" sz="4800" dirty="0"/>
              <a:t>	Beer and Wine only</a:t>
            </a:r>
          </a:p>
          <a:p>
            <a:r>
              <a:rPr lang="en-US" sz="4800" dirty="0"/>
              <a:t> </a:t>
            </a:r>
          </a:p>
          <a:p>
            <a:r>
              <a:rPr lang="en-US" sz="4800" dirty="0"/>
              <a:t>Entertainment:	Accordion player on Fridays</a:t>
            </a:r>
          </a:p>
          <a:p>
            <a:r>
              <a:rPr lang="en-US" sz="4800" dirty="0"/>
              <a:t> </a:t>
            </a:r>
          </a:p>
          <a:p>
            <a:r>
              <a:rPr lang="en-US" sz="4800" dirty="0"/>
              <a:t>Promotional efforts:	 “Bakers dozen” dessert, </a:t>
            </a:r>
          </a:p>
          <a:p>
            <a:r>
              <a:rPr lang="en-US" sz="4800" dirty="0"/>
              <a:t> </a:t>
            </a:r>
          </a:p>
          <a:p>
            <a:r>
              <a:rPr lang="en-US" sz="4800" dirty="0"/>
              <a:t>Chain Affiliation:	None</a:t>
            </a:r>
          </a:p>
          <a:p>
            <a:r>
              <a:rPr lang="en-US" sz="4800" dirty="0"/>
              <a:t> </a:t>
            </a:r>
          </a:p>
          <a:p>
            <a:r>
              <a:rPr lang="en-US" sz="4800" dirty="0"/>
              <a:t>Reviews: 	Generally good – Scott Joseph “FLOG”, Yelp 4 stars, Urban Spoon 4 ½.</a:t>
            </a:r>
          </a:p>
          <a:p>
            <a:r>
              <a:rPr lang="en-US" sz="4800" dirty="0"/>
              <a:t> </a:t>
            </a:r>
          </a:p>
          <a:p>
            <a:r>
              <a:rPr lang="en-US" sz="4800" dirty="0"/>
              <a:t>Website:	</a:t>
            </a:r>
            <a:r>
              <a:rPr lang="en-US" sz="4800" u="sng" dirty="0">
                <a:hlinkClick r:id="rId2"/>
              </a:rPr>
              <a:t>www.Alsoldtimefood.com</a:t>
            </a:r>
            <a:endParaRPr lang="en-US" sz="4800" dirty="0"/>
          </a:p>
          <a:p>
            <a:r>
              <a:rPr lang="en-US" sz="4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70897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0500"/>
            <a:ext cx="8080248" cy="5588000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Competition Analysis </a:t>
            </a:r>
          </a:p>
          <a:p>
            <a:r>
              <a:rPr lang="en-US" dirty="0"/>
              <a:t> </a:t>
            </a:r>
          </a:p>
          <a:p>
            <a:r>
              <a:rPr lang="en-US" sz="4800" dirty="0"/>
              <a:t>Competitor: _______Al’s Italia________________________________</a:t>
            </a:r>
          </a:p>
          <a:p>
            <a:r>
              <a:rPr lang="en-US" sz="4800" dirty="0"/>
              <a:t> </a:t>
            </a:r>
          </a:p>
          <a:p>
            <a:r>
              <a:rPr lang="en-US" sz="4800" dirty="0"/>
              <a:t>Overview:</a:t>
            </a:r>
          </a:p>
          <a:p>
            <a:r>
              <a:rPr lang="en-US" sz="4800" dirty="0"/>
              <a:t> </a:t>
            </a:r>
          </a:p>
          <a:p>
            <a:r>
              <a:rPr lang="en-US" sz="4800" dirty="0"/>
              <a:t>Al’s Italia was established in 1967 by the Carducci family. The restaurant has been a local favorite for many years and by it’s location next to the courthouse does a very strong lunch and early dinner business. The menu is very traditional 1970’s &amp; 80”s Italian American cuisine, heavy on cream sauces and pastas</a:t>
            </a:r>
            <a:r>
              <a:rPr lang="en-US" sz="4800" dirty="0" smtClean="0"/>
              <a:t>. The restaurant is closed on weekends.</a:t>
            </a:r>
            <a:endParaRPr lang="en-US" sz="4800" dirty="0"/>
          </a:p>
          <a:p>
            <a:r>
              <a:rPr lang="en-US" sz="4800" dirty="0"/>
              <a:t> </a:t>
            </a:r>
          </a:p>
          <a:p>
            <a:r>
              <a:rPr lang="en-US" sz="4800" dirty="0"/>
              <a:t>The décor features banquet style chairs with glass tops over white tablecloths. There are Chianti Bottles with candles and Italian Tourist posters on the walls</a:t>
            </a:r>
            <a:r>
              <a:rPr lang="en-US" sz="4800" dirty="0" smtClean="0"/>
              <a:t>. They offer live accordion music on Fridays.</a:t>
            </a:r>
            <a:endParaRPr lang="en-US" sz="4800" dirty="0"/>
          </a:p>
          <a:p>
            <a:r>
              <a:rPr lang="en-US" sz="4800" dirty="0"/>
              <a:t> </a:t>
            </a:r>
          </a:p>
          <a:p>
            <a:r>
              <a:rPr lang="en-US" sz="4800" dirty="0"/>
              <a:t> </a:t>
            </a:r>
          </a:p>
          <a:p>
            <a:r>
              <a:rPr lang="en-US" sz="4800" b="1" dirty="0" smtClean="0"/>
              <a:t>Strengths			</a:t>
            </a:r>
            <a:r>
              <a:rPr lang="en-US" sz="4800" b="1" dirty="0"/>
              <a:t>Opportunity</a:t>
            </a:r>
            <a:endParaRPr lang="en-US" sz="4800" dirty="0"/>
          </a:p>
          <a:p>
            <a:r>
              <a:rPr lang="en-US" sz="4800" dirty="0"/>
              <a:t> </a:t>
            </a:r>
          </a:p>
          <a:p>
            <a:r>
              <a:rPr lang="en-US" sz="4800" dirty="0"/>
              <a:t>Established in </a:t>
            </a:r>
            <a:r>
              <a:rPr lang="en-US" sz="4800" dirty="0" smtClean="0"/>
              <a:t>Market			Offer </a:t>
            </a:r>
            <a:r>
              <a:rPr lang="en-US" sz="4800" dirty="0"/>
              <a:t>new fusion style cuisine</a:t>
            </a:r>
          </a:p>
          <a:p>
            <a:r>
              <a:rPr lang="en-US" sz="4800" dirty="0" smtClean="0"/>
              <a:t>Famous for desserts and breads		Offer </a:t>
            </a:r>
            <a:r>
              <a:rPr lang="en-US" sz="4800" dirty="0"/>
              <a:t>Delivery option</a:t>
            </a:r>
          </a:p>
          <a:p>
            <a:r>
              <a:rPr lang="en-US" sz="4800" dirty="0" smtClean="0"/>
              <a:t>Located next to courthouse		Develop Catering plan</a:t>
            </a:r>
          </a:p>
          <a:p>
            <a:r>
              <a:rPr lang="en-US" sz="4800" dirty="0"/>
              <a:t>Familiar </a:t>
            </a:r>
            <a:r>
              <a:rPr lang="en-US" sz="4800" dirty="0" smtClean="0"/>
              <a:t>menu			Validate Parking</a:t>
            </a:r>
            <a:r>
              <a:rPr lang="en-US" sz="4800" dirty="0"/>
              <a:t> </a:t>
            </a:r>
          </a:p>
          <a:p>
            <a:r>
              <a:rPr lang="en-US" sz="4800" dirty="0" smtClean="0"/>
              <a:t>Live </a:t>
            </a:r>
            <a:r>
              <a:rPr lang="en-US" sz="4800" dirty="0"/>
              <a:t>Entertainment</a:t>
            </a:r>
          </a:p>
          <a:p>
            <a:r>
              <a:rPr lang="en-US" sz="4800" dirty="0"/>
              <a:t> </a:t>
            </a:r>
          </a:p>
          <a:p>
            <a:r>
              <a:rPr lang="en-US" sz="4800" b="1" dirty="0" smtClean="0"/>
              <a:t>Weaknesses 			Threats</a:t>
            </a: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r>
              <a:rPr lang="en-US" sz="4800" dirty="0"/>
              <a:t>Not Innovative – menu does not </a:t>
            </a:r>
            <a:r>
              <a:rPr lang="en-US" sz="4800" dirty="0" smtClean="0"/>
              <a:t>change	Other </a:t>
            </a:r>
            <a:r>
              <a:rPr lang="en-US" sz="4800" dirty="0"/>
              <a:t>restaurants targeting same </a:t>
            </a:r>
            <a:r>
              <a:rPr lang="en-US" sz="4800" dirty="0" smtClean="0"/>
              <a:t>area</a:t>
            </a:r>
            <a:endParaRPr lang="en-US" sz="4800" dirty="0"/>
          </a:p>
          <a:p>
            <a:r>
              <a:rPr lang="en-US" sz="4800" dirty="0"/>
              <a:t>Limited Service Hours /</a:t>
            </a:r>
            <a:r>
              <a:rPr lang="en-US" sz="4800" dirty="0" smtClean="0"/>
              <a:t>days 		Many </a:t>
            </a:r>
            <a:r>
              <a:rPr lang="en-US" sz="4800" dirty="0"/>
              <a:t>restaurants failed in </a:t>
            </a:r>
            <a:r>
              <a:rPr lang="en-US" sz="4800" dirty="0" smtClean="0"/>
              <a:t>area</a:t>
            </a:r>
            <a:endParaRPr lang="en-US" sz="4800" dirty="0"/>
          </a:p>
          <a:p>
            <a:r>
              <a:rPr lang="en-US" sz="4800" dirty="0"/>
              <a:t>Lack of parking or </a:t>
            </a:r>
            <a:r>
              <a:rPr lang="en-US" sz="4800" dirty="0" smtClean="0"/>
              <a:t>validation		 </a:t>
            </a:r>
            <a:r>
              <a:rPr lang="en-US" sz="4800" dirty="0"/>
              <a:t>New chef at </a:t>
            </a:r>
            <a:r>
              <a:rPr lang="en-US" sz="4800" dirty="0" smtClean="0"/>
              <a:t>restaurant</a:t>
            </a:r>
            <a:endParaRPr lang="en-US" sz="4800" dirty="0"/>
          </a:p>
          <a:p>
            <a:r>
              <a:rPr lang="en-US" sz="4800" dirty="0"/>
              <a:t>Entertainment not offered for </a:t>
            </a:r>
            <a:r>
              <a:rPr lang="en-US" sz="4800" dirty="0" smtClean="0"/>
              <a:t>families	Many </a:t>
            </a:r>
            <a:r>
              <a:rPr lang="en-US" sz="4800" dirty="0"/>
              <a:t>moving away from Italian food for health </a:t>
            </a:r>
            <a:r>
              <a:rPr lang="en-US" sz="4800" dirty="0" smtClean="0"/>
              <a:t>reasons</a:t>
            </a:r>
            <a:endParaRPr lang="en-US" sz="4800" dirty="0"/>
          </a:p>
          <a:p>
            <a:r>
              <a:rPr lang="en-US" sz="4800" dirty="0"/>
              <a:t>Dated interior</a:t>
            </a:r>
          </a:p>
          <a:p>
            <a:r>
              <a:rPr lang="en-US" sz="4800" dirty="0"/>
              <a:t> </a:t>
            </a:r>
          </a:p>
          <a:p>
            <a:r>
              <a:rPr lang="en-US" sz="4800" dirty="0"/>
              <a:t> </a:t>
            </a:r>
          </a:p>
          <a:p>
            <a:r>
              <a:rPr lang="en-US" sz="4800" dirty="0"/>
              <a:t> </a:t>
            </a:r>
          </a:p>
          <a:p>
            <a:endParaRPr lang="en-US" sz="4800" dirty="0" smtClean="0"/>
          </a:p>
          <a:p>
            <a:r>
              <a:rPr lang="en-US" sz="4800" b="1" dirty="0" smtClean="0"/>
              <a:t> </a:t>
            </a:r>
            <a:endParaRPr lang="en-US" sz="4800" dirty="0" smtClean="0"/>
          </a:p>
          <a:p>
            <a:r>
              <a:rPr lang="en-US" sz="4800" dirty="0" smtClean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63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Should cover Direct competition</a:t>
            </a:r>
          </a:p>
          <a:p>
            <a:endParaRPr lang="en-US" dirty="0"/>
          </a:p>
          <a:p>
            <a:r>
              <a:rPr lang="en-US" dirty="0" smtClean="0"/>
              <a:t>Managers should actually experience the competition’s food and beverage experience</a:t>
            </a:r>
          </a:p>
          <a:p>
            <a:endParaRPr lang="en-US" dirty="0"/>
          </a:p>
          <a:p>
            <a:r>
              <a:rPr lang="en-US" dirty="0" smtClean="0"/>
              <a:t>Try at peak and slow times to completely understand the operation</a:t>
            </a:r>
          </a:p>
          <a:p>
            <a:endParaRPr lang="en-US" dirty="0"/>
          </a:p>
          <a:p>
            <a:r>
              <a:rPr lang="en-US" dirty="0" smtClean="0"/>
              <a:t>Watch and possibly recruit the best employees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753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Written and unbiased assessment of the operation production and service areas</a:t>
            </a:r>
          </a:p>
          <a:p>
            <a:endParaRPr lang="en-US" dirty="0"/>
          </a:p>
          <a:p>
            <a:r>
              <a:rPr lang="en-US" dirty="0" smtClean="0"/>
              <a:t>Interior appeal as well as “curb” appeal </a:t>
            </a:r>
          </a:p>
          <a:p>
            <a:endParaRPr lang="en-US" dirty="0"/>
          </a:p>
          <a:p>
            <a:r>
              <a:rPr lang="en-US" dirty="0" smtClean="0"/>
              <a:t>Think about the facility from the guest perspective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4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Seeing the business from the guest perspective</a:t>
            </a:r>
          </a:p>
          <a:p>
            <a:r>
              <a:rPr lang="en-US" dirty="0" smtClean="0"/>
              <a:t>Obstacles and management concerns include:</a:t>
            </a:r>
          </a:p>
          <a:p>
            <a:pPr lvl="1"/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Someone might not like it</a:t>
            </a:r>
          </a:p>
          <a:p>
            <a:pPr lvl="1"/>
            <a:r>
              <a:rPr lang="en-US" dirty="0" smtClean="0"/>
              <a:t>Owner likes &amp; dislikes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Emphasizes Guest Satisfaction</a:t>
            </a:r>
          </a:p>
          <a:p>
            <a:endParaRPr lang="en-US" dirty="0" smtClean="0"/>
          </a:p>
          <a:p>
            <a:r>
              <a:rPr lang="en-US" dirty="0" smtClean="0"/>
              <a:t>If you don’t give your guests/clients what they want – </a:t>
            </a:r>
            <a:r>
              <a:rPr lang="en-US" i="1" dirty="0" smtClean="0"/>
              <a:t>someone else will!!!!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497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Marketing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Translates the </a:t>
            </a:r>
            <a:r>
              <a:rPr lang="en-US" dirty="0"/>
              <a:t>m</a:t>
            </a:r>
            <a:r>
              <a:rPr lang="en-US" dirty="0" smtClean="0"/>
              <a:t>arket research onto a set of actionable strategies that are measureable.</a:t>
            </a:r>
          </a:p>
          <a:p>
            <a:endParaRPr lang="en-US" dirty="0"/>
          </a:p>
          <a:p>
            <a:pPr lvl="1"/>
            <a:r>
              <a:rPr lang="en-US" dirty="0" smtClean="0"/>
              <a:t>Target Markets</a:t>
            </a:r>
          </a:p>
          <a:p>
            <a:pPr lvl="1"/>
            <a:r>
              <a:rPr lang="en-US" dirty="0" smtClean="0"/>
              <a:t>Determining Objectives</a:t>
            </a:r>
          </a:p>
          <a:p>
            <a:pPr lvl="1"/>
            <a:r>
              <a:rPr lang="en-US" dirty="0" smtClean="0"/>
              <a:t>Creating Action Plans</a:t>
            </a:r>
          </a:p>
          <a:p>
            <a:pPr lvl="1"/>
            <a:r>
              <a:rPr lang="en-US" dirty="0" smtClean="0"/>
              <a:t>Monitoring implementation</a:t>
            </a:r>
          </a:p>
          <a:p>
            <a:pPr lvl="1"/>
            <a:r>
              <a:rPr lang="en-US" dirty="0" smtClean="0"/>
              <a:t>Measures Results</a:t>
            </a:r>
          </a:p>
          <a:p>
            <a:pPr lvl="1"/>
            <a:r>
              <a:rPr lang="en-US" dirty="0" smtClean="0"/>
              <a:t>And ……………..?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80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Plan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35978157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96988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the Marketing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/>
              <a:t>Target Market</a:t>
            </a:r>
            <a:endParaRPr lang="en-US" dirty="0"/>
          </a:p>
          <a:p>
            <a:r>
              <a:rPr lang="en-US" i="1" dirty="0"/>
              <a:t>General Demand </a:t>
            </a:r>
            <a:r>
              <a:rPr lang="en-US" i="1" dirty="0" smtClean="0"/>
              <a:t>Generators</a:t>
            </a:r>
            <a:endParaRPr lang="en-US" dirty="0"/>
          </a:p>
          <a:p>
            <a:r>
              <a:rPr lang="en-US" i="1" dirty="0"/>
              <a:t>Competition</a:t>
            </a:r>
            <a:r>
              <a:rPr lang="en-US" dirty="0"/>
              <a:t>  </a:t>
            </a:r>
            <a:endParaRPr lang="en-US" dirty="0" smtClean="0"/>
          </a:p>
          <a:p>
            <a:r>
              <a:rPr lang="en-US" i="1" dirty="0" smtClean="0"/>
              <a:t>Analysis </a:t>
            </a:r>
            <a:r>
              <a:rPr lang="en-US" dirty="0"/>
              <a:t>of Competition vs. your Concept (SWOT) analysis</a:t>
            </a:r>
          </a:p>
          <a:p>
            <a:r>
              <a:rPr lang="en-US" i="1" dirty="0"/>
              <a:t>Action Plans</a:t>
            </a:r>
            <a:r>
              <a:rPr lang="en-US" dirty="0"/>
              <a:t> to support Marketing Efforts, should be measureable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029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Should be in Writing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Understandable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Realistic – yet challenging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Specific, measurable, actively monitored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Expenses should be included as well as who is responsible</a:t>
            </a:r>
          </a:p>
        </p:txBody>
      </p:sp>
    </p:spTree>
    <p:extLst>
      <p:ext uri="{BB962C8B-B14F-4D97-AF65-F5344CB8AC3E}">
        <p14:creationId xmlns:p14="http://schemas.microsoft.com/office/powerpoint/2010/main" val="306092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Action Plans should include costs where applicable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05535"/>
              </p:ext>
            </p:extLst>
          </p:nvPr>
        </p:nvGraphicFramePr>
        <p:xfrm>
          <a:off x="872067" y="3429000"/>
          <a:ext cx="74803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5" imgW="7480300" imgH="1066800" progId="Excel.Sheet.12">
                  <p:embed/>
                </p:oleObj>
              </mc:Choice>
              <mc:Fallback>
                <p:oleObj name="Worksheet" r:id="rId5" imgW="7480300" imgH="10668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2067" y="3429000"/>
                        <a:ext cx="748030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4244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083" b="-21083"/>
          <a:stretch>
            <a:fillRect/>
          </a:stretch>
        </p:blipFill>
        <p:spPr bwMode="auto">
          <a:xfrm>
            <a:off x="127127" y="206375"/>
            <a:ext cx="8842248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50657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Sales Efforts</a:t>
            </a:r>
          </a:p>
          <a:p>
            <a:r>
              <a:rPr lang="en-US" dirty="0" smtClean="0"/>
              <a:t>Internal</a:t>
            </a:r>
          </a:p>
          <a:p>
            <a:pPr lvl="1"/>
            <a:r>
              <a:rPr lang="en-US" dirty="0" smtClean="0"/>
              <a:t>Suggestive Selling</a:t>
            </a:r>
          </a:p>
          <a:p>
            <a:pPr lvl="1"/>
            <a:r>
              <a:rPr lang="en-US" dirty="0" smtClean="0"/>
              <a:t>Increases revenues from existing patrons</a:t>
            </a:r>
          </a:p>
          <a:p>
            <a:r>
              <a:rPr lang="en-US" dirty="0" smtClean="0"/>
              <a:t>External</a:t>
            </a:r>
          </a:p>
          <a:p>
            <a:pPr lvl="1"/>
            <a:r>
              <a:rPr lang="en-US" dirty="0" smtClean="0"/>
              <a:t>Catering </a:t>
            </a:r>
          </a:p>
          <a:p>
            <a:pPr lvl="1"/>
            <a:r>
              <a:rPr lang="en-US" dirty="0" smtClean="0"/>
              <a:t>Non Commercial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7896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Merchandising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Types of Internal Merchandising</a:t>
            </a:r>
          </a:p>
          <a:p>
            <a:pPr lvl="1"/>
            <a:r>
              <a:rPr lang="en-US" dirty="0"/>
              <a:t>Coupons</a:t>
            </a:r>
          </a:p>
          <a:p>
            <a:pPr lvl="1"/>
            <a:r>
              <a:rPr lang="en-US" dirty="0"/>
              <a:t>Sampling</a:t>
            </a:r>
          </a:p>
          <a:p>
            <a:pPr lvl="1"/>
            <a:r>
              <a:rPr lang="en-US" dirty="0"/>
              <a:t>Packages</a:t>
            </a:r>
          </a:p>
          <a:p>
            <a:pPr lvl="1"/>
            <a:r>
              <a:rPr lang="en-US" dirty="0"/>
              <a:t>Premiums</a:t>
            </a:r>
          </a:p>
          <a:p>
            <a:pPr lvl="1"/>
            <a:r>
              <a:rPr lang="en-US" dirty="0"/>
              <a:t>Gift Cards</a:t>
            </a:r>
          </a:p>
          <a:p>
            <a:pPr lvl="1"/>
            <a:r>
              <a:rPr lang="en-US" dirty="0"/>
              <a:t>Discounts</a:t>
            </a:r>
          </a:p>
          <a:p>
            <a:pPr lvl="1"/>
            <a:r>
              <a:rPr lang="en-US" dirty="0"/>
              <a:t>Bonus Offers</a:t>
            </a:r>
          </a:p>
          <a:p>
            <a:pPr lvl="1"/>
            <a:r>
              <a:rPr lang="en-US" dirty="0"/>
              <a:t>Loyalty Programs</a:t>
            </a:r>
          </a:p>
        </p:txBody>
      </p:sp>
    </p:spTree>
    <p:extLst>
      <p:ext uri="{BB962C8B-B14F-4D97-AF65-F5344CB8AC3E}">
        <p14:creationId xmlns:p14="http://schemas.microsoft.com/office/powerpoint/2010/main" val="1835962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Outdoor Advertising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Low Cost</a:t>
            </a:r>
          </a:p>
          <a:p>
            <a:pPr lvl="1"/>
            <a:r>
              <a:rPr lang="en-US" dirty="0" smtClean="0"/>
              <a:t>Long Life span</a:t>
            </a:r>
          </a:p>
          <a:p>
            <a:pPr lvl="1"/>
            <a:r>
              <a:rPr lang="en-US" dirty="0" smtClean="0"/>
              <a:t>Broad Reach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Limited Message Length</a:t>
            </a:r>
          </a:p>
          <a:p>
            <a:pPr lvl="1"/>
            <a:r>
              <a:rPr lang="en-US" dirty="0" smtClean="0"/>
              <a:t>Waste Coverage</a:t>
            </a:r>
          </a:p>
          <a:p>
            <a:pPr lvl="1"/>
            <a:r>
              <a:rPr lang="en-US" dirty="0" smtClean="0"/>
              <a:t>Zoning Laws</a:t>
            </a:r>
          </a:p>
        </p:txBody>
      </p:sp>
    </p:spTree>
    <p:extLst>
      <p:ext uri="{BB962C8B-B14F-4D97-AF65-F5344CB8AC3E}">
        <p14:creationId xmlns:p14="http://schemas.microsoft.com/office/powerpoint/2010/main" val="19232951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Newspapers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Target readership by zip code</a:t>
            </a:r>
          </a:p>
          <a:p>
            <a:pPr lvl="1"/>
            <a:r>
              <a:rPr lang="en-US" dirty="0" smtClean="0"/>
              <a:t>Target readers by section (Business, Comics)</a:t>
            </a:r>
          </a:p>
          <a:p>
            <a:pPr lvl="1"/>
            <a:r>
              <a:rPr lang="en-US" dirty="0" smtClean="0"/>
              <a:t>Can be placed quickly</a:t>
            </a:r>
          </a:p>
          <a:p>
            <a:pPr lvl="1"/>
            <a:r>
              <a:rPr lang="en-US" dirty="0" smtClean="0"/>
              <a:t>Easy to cancel or repeat</a:t>
            </a:r>
          </a:p>
          <a:p>
            <a:pPr lvl="1"/>
            <a:r>
              <a:rPr lang="en-US" dirty="0" smtClean="0"/>
              <a:t>Discounts per column inch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People skim</a:t>
            </a:r>
          </a:p>
          <a:p>
            <a:pPr lvl="1"/>
            <a:r>
              <a:rPr lang="en-US" dirty="0" smtClean="0"/>
              <a:t>Glance at ads</a:t>
            </a:r>
          </a:p>
          <a:p>
            <a:pPr lvl="1"/>
            <a:r>
              <a:rPr lang="en-US" dirty="0" smtClean="0"/>
              <a:t>Throw away coupons</a:t>
            </a:r>
          </a:p>
          <a:p>
            <a:pPr lvl="1"/>
            <a:r>
              <a:rPr lang="en-US" dirty="0" smtClean="0"/>
              <a:t>Paper 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528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Satisfaction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Focus on what is best for the guest</a:t>
            </a:r>
          </a:p>
          <a:p>
            <a:r>
              <a:rPr lang="en-US" dirty="0" smtClean="0"/>
              <a:t>Emphasizes service</a:t>
            </a:r>
          </a:p>
          <a:p>
            <a:r>
              <a:rPr lang="en-US" dirty="0" smtClean="0"/>
              <a:t>Implements guest friendly systems &amp; Technologies</a:t>
            </a:r>
          </a:p>
          <a:p>
            <a:r>
              <a:rPr lang="en-US" dirty="0" smtClean="0"/>
              <a:t>Lead high service levels by example</a:t>
            </a:r>
          </a:p>
          <a:p>
            <a:r>
              <a:rPr lang="en-US" dirty="0" smtClean="0"/>
              <a:t>Market service to the guest</a:t>
            </a:r>
          </a:p>
          <a:p>
            <a:r>
              <a:rPr lang="en-US" dirty="0" smtClean="0"/>
              <a:t>Rewards employees for high levels of service</a:t>
            </a:r>
          </a:p>
          <a:p>
            <a:r>
              <a:rPr lang="en-US" dirty="0" smtClean="0"/>
              <a:t>Measures and communicates results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Moments of Truth – </a:t>
            </a:r>
            <a:r>
              <a:rPr lang="en-US" sz="2400" i="1" dirty="0" smtClean="0"/>
              <a:t>when a guest has the opportunity to form an opinion about the operation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4967478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Magazines – </a:t>
            </a:r>
            <a:r>
              <a:rPr lang="en-US" sz="2400" i="1" dirty="0" smtClean="0"/>
              <a:t>there is a magazine for everything!</a:t>
            </a:r>
          </a:p>
          <a:p>
            <a:endParaRPr lang="en-US" dirty="0"/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Lasts a week or a month</a:t>
            </a:r>
          </a:p>
          <a:p>
            <a:pPr lvl="1"/>
            <a:r>
              <a:rPr lang="en-US" dirty="0" smtClean="0"/>
              <a:t>Broad distribution – same ad may be seen by many</a:t>
            </a:r>
          </a:p>
          <a:p>
            <a:pPr lvl="1"/>
            <a:r>
              <a:rPr lang="en-US" dirty="0" smtClean="0"/>
              <a:t>Targeted Market</a:t>
            </a:r>
          </a:p>
          <a:p>
            <a:pPr lvl="1"/>
            <a:r>
              <a:rPr lang="en-US" dirty="0" smtClean="0"/>
              <a:t>High print quality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Much higher production costs</a:t>
            </a:r>
          </a:p>
          <a:p>
            <a:pPr lvl="1"/>
            <a:r>
              <a:rPr lang="en-US" dirty="0" smtClean="0"/>
              <a:t>Deadlines well in advance of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39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Radio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Saturate an entire area</a:t>
            </a:r>
          </a:p>
          <a:p>
            <a:pPr lvl="1"/>
            <a:r>
              <a:rPr lang="en-US" dirty="0" smtClean="0"/>
              <a:t>Cost little to produce</a:t>
            </a:r>
          </a:p>
          <a:p>
            <a:pPr lvl="1"/>
            <a:r>
              <a:rPr lang="en-US" dirty="0" smtClean="0"/>
              <a:t>Pricing Options based on programming</a:t>
            </a:r>
          </a:p>
          <a:p>
            <a:pPr lvl="1"/>
            <a:r>
              <a:rPr lang="en-US" dirty="0" smtClean="0"/>
              <a:t>Targeted to geographic area</a:t>
            </a:r>
          </a:p>
          <a:p>
            <a:pPr lvl="1"/>
            <a:r>
              <a:rPr lang="en-US" dirty="0" smtClean="0"/>
              <a:t>High frequency of message distribution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Extremely short life span (use for special events)</a:t>
            </a:r>
          </a:p>
          <a:p>
            <a:pPr lvl="1"/>
            <a:r>
              <a:rPr lang="en-US" dirty="0" smtClean="0"/>
              <a:t>Lack of visual presentation invites “tune out”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667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Television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Target Markets based on programming</a:t>
            </a:r>
          </a:p>
          <a:p>
            <a:pPr lvl="1"/>
            <a:r>
              <a:rPr lang="en-US" dirty="0" smtClean="0"/>
              <a:t>Extensive Coverage</a:t>
            </a:r>
          </a:p>
          <a:p>
            <a:pPr lvl="1"/>
            <a:r>
              <a:rPr lang="en-US" dirty="0" smtClean="0"/>
              <a:t>Combines sight and sound</a:t>
            </a:r>
          </a:p>
          <a:p>
            <a:pPr lvl="1"/>
            <a:r>
              <a:rPr lang="en-US" dirty="0" smtClean="0"/>
              <a:t>High frequency of message distribution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High Production costs</a:t>
            </a:r>
          </a:p>
          <a:p>
            <a:pPr lvl="1"/>
            <a:r>
              <a:rPr lang="en-US" dirty="0" smtClean="0"/>
              <a:t>Months of lead time</a:t>
            </a:r>
          </a:p>
          <a:p>
            <a:pPr lvl="1"/>
            <a:r>
              <a:rPr lang="en-US" dirty="0" smtClean="0"/>
              <a:t>Air time very expensive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7540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01832"/>
            <a:ext cx="7408333" cy="40276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400" dirty="0" smtClean="0"/>
              <a:t>General Rules –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Make sure you have a qualified list</a:t>
            </a:r>
          </a:p>
          <a:p>
            <a:pPr marL="0" indent="0">
              <a:buNone/>
            </a:pPr>
            <a:r>
              <a:rPr lang="en-US" dirty="0" smtClean="0"/>
              <a:t>Make the piece focused and actionable</a:t>
            </a:r>
          </a:p>
          <a:p>
            <a:pPr marL="0" indent="0">
              <a:buNone/>
            </a:pPr>
            <a:r>
              <a:rPr lang="en-US" dirty="0" smtClean="0"/>
              <a:t>Maintain the database</a:t>
            </a:r>
          </a:p>
          <a:p>
            <a:pPr marL="0" indent="0">
              <a:buNone/>
            </a:pPr>
            <a:r>
              <a:rPr lang="en-US" dirty="0" smtClean="0"/>
              <a:t>Make it what the guest will be interested in –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Best lists are those you develop yourself.</a:t>
            </a:r>
          </a:p>
          <a:p>
            <a:pPr marL="0" indent="0">
              <a:buNone/>
            </a:pPr>
            <a:r>
              <a:rPr lang="en-US" dirty="0" smtClean="0"/>
              <a:t>Lists can be purchased, but you get what you pay for.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400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Audience Selectivity</a:t>
            </a:r>
          </a:p>
          <a:p>
            <a:pPr lvl="1"/>
            <a:r>
              <a:rPr lang="en-US" dirty="0" smtClean="0"/>
              <a:t>Great flexibility</a:t>
            </a:r>
          </a:p>
          <a:p>
            <a:pPr lvl="1"/>
            <a:r>
              <a:rPr lang="en-US" dirty="0" smtClean="0"/>
              <a:t>Can be personalized</a:t>
            </a:r>
          </a:p>
          <a:p>
            <a:pPr lvl="1"/>
            <a:r>
              <a:rPr lang="en-US" dirty="0" smtClean="0"/>
              <a:t>Start and stopped quickly</a:t>
            </a:r>
          </a:p>
          <a:p>
            <a:pPr lvl="1"/>
            <a:r>
              <a:rPr lang="en-US" dirty="0" smtClean="0"/>
              <a:t>Can be measured with “bounce backs”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High quality can be expensive</a:t>
            </a:r>
          </a:p>
          <a:p>
            <a:pPr lvl="1"/>
            <a:r>
              <a:rPr lang="en-US" dirty="0" smtClean="0"/>
              <a:t>“Junk” mail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4327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tactics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room menus at limited service hotels</a:t>
            </a:r>
          </a:p>
          <a:p>
            <a:r>
              <a:rPr lang="en-US" dirty="0" smtClean="0"/>
              <a:t>Airplane Banners</a:t>
            </a:r>
          </a:p>
          <a:p>
            <a:r>
              <a:rPr lang="en-US" dirty="0" smtClean="0"/>
              <a:t>Ads in event programs</a:t>
            </a:r>
          </a:p>
          <a:p>
            <a:r>
              <a:rPr lang="en-US" dirty="0" smtClean="0"/>
              <a:t>Charitable Mentions</a:t>
            </a:r>
          </a:p>
          <a:p>
            <a:r>
              <a:rPr lang="en-US" dirty="0" smtClean="0"/>
              <a:t>Name Placement on Sponsorships</a:t>
            </a:r>
          </a:p>
          <a:p>
            <a:r>
              <a:rPr lang="en-US" dirty="0" smtClean="0"/>
              <a:t>Telephone book display</a:t>
            </a:r>
          </a:p>
          <a:p>
            <a:r>
              <a:rPr lang="en-US" dirty="0" smtClean="0"/>
              <a:t>Bathroom walls</a:t>
            </a:r>
          </a:p>
          <a:p>
            <a:r>
              <a:rPr lang="en-US" dirty="0" smtClean="0"/>
              <a:t>Specialty advertising</a:t>
            </a:r>
          </a:p>
          <a:p>
            <a:r>
              <a:rPr lang="en-US" dirty="0" smtClean="0"/>
              <a:t>Signage on vehicles</a:t>
            </a:r>
          </a:p>
          <a:p>
            <a:r>
              <a:rPr lang="en-US" dirty="0" smtClean="0"/>
              <a:t>Community bulletin boards</a:t>
            </a:r>
          </a:p>
          <a:p>
            <a:r>
              <a:rPr lang="en-US" dirty="0" smtClean="0"/>
              <a:t>Word of Mouth (good and bad!)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0870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Websites</a:t>
            </a:r>
          </a:p>
          <a:p>
            <a:pPr lvl="1"/>
            <a:r>
              <a:rPr lang="en-US" dirty="0" smtClean="0"/>
              <a:t>Show menus</a:t>
            </a:r>
          </a:p>
          <a:p>
            <a:pPr lvl="1"/>
            <a:r>
              <a:rPr lang="en-US" dirty="0" smtClean="0"/>
              <a:t>Add video</a:t>
            </a:r>
          </a:p>
          <a:p>
            <a:pPr lvl="1"/>
            <a:r>
              <a:rPr lang="en-US" dirty="0" smtClean="0"/>
              <a:t>Specials</a:t>
            </a:r>
          </a:p>
          <a:p>
            <a:pPr lvl="1"/>
            <a:r>
              <a:rPr lang="en-US" dirty="0" smtClean="0"/>
              <a:t>Blogs </a:t>
            </a:r>
          </a:p>
          <a:p>
            <a:r>
              <a:rPr lang="en-US" dirty="0" smtClean="0"/>
              <a:t>Web Advertising</a:t>
            </a:r>
          </a:p>
          <a:p>
            <a:pPr lvl="1"/>
            <a:r>
              <a:rPr lang="en-US" dirty="0" smtClean="0"/>
              <a:t>Click Through banner ads</a:t>
            </a:r>
          </a:p>
          <a:p>
            <a:r>
              <a:rPr lang="en-US" dirty="0" smtClean="0"/>
              <a:t>Social Media</a:t>
            </a:r>
          </a:p>
          <a:p>
            <a:pPr lvl="1"/>
            <a:r>
              <a:rPr lang="en-US" dirty="0" smtClean="0"/>
              <a:t>Mobile Devices</a:t>
            </a:r>
          </a:p>
          <a:p>
            <a:pPr lvl="1"/>
            <a:r>
              <a:rPr lang="en-US" dirty="0" smtClean="0"/>
              <a:t>Facebook </a:t>
            </a:r>
          </a:p>
          <a:p>
            <a:pPr lvl="1"/>
            <a:r>
              <a:rPr lang="en-US" dirty="0" smtClean="0"/>
              <a:t>Twitter</a:t>
            </a:r>
          </a:p>
          <a:p>
            <a:pPr lvl="1"/>
            <a:r>
              <a:rPr lang="en-US" dirty="0" err="1" smtClean="0"/>
              <a:t>Instagram</a:t>
            </a:r>
            <a:endParaRPr lang="en-US" dirty="0" smtClean="0"/>
          </a:p>
          <a:p>
            <a:pPr lvl="1"/>
            <a:r>
              <a:rPr lang="en-US" dirty="0" smtClean="0"/>
              <a:t>Yelp</a:t>
            </a:r>
          </a:p>
          <a:p>
            <a:r>
              <a:rPr lang="en-US" dirty="0" smtClean="0"/>
              <a:t>Other</a:t>
            </a:r>
          </a:p>
          <a:p>
            <a:pPr lvl="1"/>
            <a:r>
              <a:rPr lang="en-US" dirty="0" smtClean="0"/>
              <a:t>Blogs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4293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Communicating Favorable information about the operation to the public, develop publicity.</a:t>
            </a:r>
          </a:p>
          <a:p>
            <a:pPr lvl="1"/>
            <a:r>
              <a:rPr lang="en-US" dirty="0" smtClean="0"/>
              <a:t>Satisfied Guests</a:t>
            </a:r>
          </a:p>
          <a:p>
            <a:pPr lvl="1"/>
            <a:r>
              <a:rPr lang="en-US" dirty="0" smtClean="0"/>
              <a:t>Charity </a:t>
            </a:r>
          </a:p>
          <a:p>
            <a:pPr lvl="1"/>
            <a:r>
              <a:rPr lang="en-US" dirty="0" smtClean="0"/>
              <a:t>Community Involvement</a:t>
            </a:r>
          </a:p>
          <a:p>
            <a:pPr lvl="1"/>
            <a:r>
              <a:rPr lang="en-US" dirty="0" smtClean="0"/>
              <a:t>Cooking Demonstrations</a:t>
            </a:r>
          </a:p>
          <a:p>
            <a:pPr lvl="1"/>
            <a:r>
              <a:rPr lang="en-US" dirty="0" smtClean="0"/>
              <a:t>Cooking Competitions</a:t>
            </a:r>
          </a:p>
          <a:p>
            <a:endParaRPr lang="en-US" dirty="0"/>
          </a:p>
          <a:p>
            <a:r>
              <a:rPr lang="en-US" dirty="0" smtClean="0"/>
              <a:t>Uncontrolled – Restaurant Critics and related “FLOGS”, Dining Guides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5171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dirty="0" smtClean="0"/>
              <a:t>-  </a:t>
            </a:r>
            <a:r>
              <a:rPr lang="en-US" sz="4200" dirty="0"/>
              <a:t>Concept &amp; Marketing  Due 2/24/2014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Describe your Food and Beverage business concept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1. Business name and hours of operation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2. Vision Statement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3. Mission Statement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4. Marketing Plan</a:t>
            </a:r>
          </a:p>
          <a:p>
            <a:r>
              <a:rPr lang="en-US" u="heavy" dirty="0"/>
              <a:t>Assumption – the market will be downtown Orlando from South Street, north to Robinson St, and from the  Orlando Arena east to S. Rosalind Ave.</a:t>
            </a:r>
            <a:endParaRPr lang="en-US" dirty="0"/>
          </a:p>
          <a:p>
            <a:r>
              <a:rPr lang="en-US" dirty="0"/>
              <a:t>	</a:t>
            </a:r>
          </a:p>
          <a:p>
            <a:r>
              <a:rPr lang="en-US" dirty="0"/>
              <a:t>Should include:</a:t>
            </a:r>
          </a:p>
          <a:p>
            <a:r>
              <a:rPr lang="en-US" i="1" dirty="0" smtClean="0"/>
              <a:t>Target </a:t>
            </a:r>
            <a:r>
              <a:rPr lang="en-US" i="1" dirty="0"/>
              <a:t>Market</a:t>
            </a:r>
            <a:endParaRPr lang="en-US" dirty="0"/>
          </a:p>
          <a:p>
            <a:r>
              <a:rPr lang="en-US" i="1" dirty="0"/>
              <a:t>General Demand Generators</a:t>
            </a:r>
            <a:r>
              <a:rPr lang="en-US" dirty="0"/>
              <a:t> - today and tomorrow for the downtown Orlando Area (not necessarily just the geographic boundaries of the market area</a:t>
            </a:r>
          </a:p>
          <a:p>
            <a:r>
              <a:rPr lang="en-US" i="1" dirty="0" smtClean="0"/>
              <a:t>Competition</a:t>
            </a:r>
            <a:r>
              <a:rPr lang="en-US" dirty="0" smtClean="0"/>
              <a:t>  </a:t>
            </a:r>
            <a:r>
              <a:rPr lang="en-US" dirty="0"/>
              <a:t>(minimum of 4)</a:t>
            </a:r>
          </a:p>
          <a:p>
            <a:r>
              <a:rPr lang="en-US" i="1" dirty="0" smtClean="0"/>
              <a:t>Analysis </a:t>
            </a:r>
            <a:r>
              <a:rPr lang="en-US" dirty="0"/>
              <a:t>of Competition vs. your Concept (SWOT) analysis</a:t>
            </a:r>
          </a:p>
          <a:p>
            <a:r>
              <a:rPr lang="en-US" i="1" dirty="0" smtClean="0"/>
              <a:t>Action </a:t>
            </a:r>
            <a:r>
              <a:rPr lang="en-US" i="1" dirty="0"/>
              <a:t>Plans</a:t>
            </a:r>
            <a:r>
              <a:rPr lang="en-US" dirty="0"/>
              <a:t> to support Marketing Efforts, should be </a:t>
            </a:r>
            <a:r>
              <a:rPr lang="en-US" dirty="0" smtClean="0"/>
              <a:t>measureable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186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en-US" dirty="0"/>
              <a:t>S</a:t>
            </a:r>
            <a:r>
              <a:rPr lang="en-US" dirty="0" smtClean="0"/>
              <a:t>teps to Service Excellence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Recognize that service is important</a:t>
            </a:r>
          </a:p>
          <a:p>
            <a:endParaRPr lang="en-US" dirty="0"/>
          </a:p>
          <a:p>
            <a:r>
              <a:rPr lang="en-US" dirty="0" smtClean="0"/>
              <a:t>Develop guest friendly processes that deliver to established organizational goals</a:t>
            </a:r>
          </a:p>
          <a:p>
            <a:endParaRPr lang="en-US" dirty="0"/>
          </a:p>
          <a:p>
            <a:r>
              <a:rPr lang="en-US" dirty="0" smtClean="0"/>
              <a:t>Assess, respond, and re –do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i="1" dirty="0" smtClean="0"/>
              <a:t>The circle of Management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2033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Feasibility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Should be conducted before building, purchasing or re-branding an operation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Typically conducted by a third party and will include:</a:t>
            </a:r>
          </a:p>
          <a:p>
            <a:endParaRPr lang="en-US" dirty="0"/>
          </a:p>
          <a:p>
            <a:pPr lvl="1"/>
            <a:r>
              <a:rPr lang="en-US" dirty="0" smtClean="0"/>
              <a:t>Identifying market characteristics</a:t>
            </a:r>
          </a:p>
          <a:p>
            <a:pPr lvl="1"/>
            <a:r>
              <a:rPr lang="en-US" dirty="0" smtClean="0"/>
              <a:t>Evaluation of the site</a:t>
            </a:r>
          </a:p>
          <a:p>
            <a:pPr lvl="1"/>
            <a:r>
              <a:rPr lang="en-US" dirty="0" smtClean="0"/>
              <a:t>Analysis of the competition</a:t>
            </a:r>
          </a:p>
          <a:p>
            <a:pPr lvl="1"/>
            <a:r>
              <a:rPr lang="en-US" dirty="0" smtClean="0"/>
              <a:t>Estimating demand</a:t>
            </a:r>
          </a:p>
          <a:p>
            <a:pPr lvl="1"/>
            <a:r>
              <a:rPr lang="en-US" dirty="0" smtClean="0"/>
              <a:t>Projecting Operating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502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Location, Location, Location</a:t>
            </a:r>
          </a:p>
          <a:p>
            <a:endParaRPr lang="en-US" dirty="0"/>
          </a:p>
          <a:p>
            <a:r>
              <a:rPr lang="en-US" dirty="0" smtClean="0"/>
              <a:t>Even the best will fail in the wrong location</a:t>
            </a:r>
          </a:p>
          <a:p>
            <a:endParaRPr lang="en-US" dirty="0"/>
          </a:p>
          <a:p>
            <a:r>
              <a:rPr lang="en-US" dirty="0" smtClean="0"/>
              <a:t>Parking, traffic flow, other attractions, type of  neighborhood, competition are all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19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Typically consists of: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Property/Site Analysis</a:t>
            </a:r>
          </a:p>
          <a:p>
            <a:pPr lvl="1"/>
            <a:r>
              <a:rPr lang="en-US" dirty="0" smtClean="0"/>
              <a:t>Competition Analysis</a:t>
            </a:r>
          </a:p>
          <a:p>
            <a:pPr lvl="1"/>
            <a:r>
              <a:rPr lang="en-US" dirty="0" smtClean="0"/>
              <a:t>Market Analysis</a:t>
            </a:r>
          </a:p>
          <a:p>
            <a:endParaRPr lang="en-US" dirty="0"/>
          </a:p>
          <a:p>
            <a:r>
              <a:rPr lang="en-US" dirty="0" smtClean="0"/>
              <a:t>All together these represent a Situation Analysis and answer SWOT questions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(Strengths, Opportunities, Weaknesses, Threats)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148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Include:</a:t>
            </a:r>
          </a:p>
          <a:p>
            <a:r>
              <a:rPr lang="en-US" sz="2200" dirty="0" smtClean="0"/>
              <a:t>Age</a:t>
            </a:r>
          </a:p>
          <a:p>
            <a:r>
              <a:rPr lang="en-US" sz="2200" dirty="0" smtClean="0"/>
              <a:t>Gender</a:t>
            </a:r>
          </a:p>
          <a:p>
            <a:r>
              <a:rPr lang="en-US" sz="2200" dirty="0" smtClean="0"/>
              <a:t>Income</a:t>
            </a:r>
          </a:p>
          <a:p>
            <a:r>
              <a:rPr lang="en-US" sz="2200" dirty="0" smtClean="0"/>
              <a:t>Marital status</a:t>
            </a:r>
          </a:p>
          <a:p>
            <a:r>
              <a:rPr lang="en-US" sz="2200" dirty="0" smtClean="0"/>
              <a:t>Education</a:t>
            </a:r>
          </a:p>
          <a:p>
            <a:r>
              <a:rPr lang="en-US" sz="2200" dirty="0" smtClean="0"/>
              <a:t>Retail sales</a:t>
            </a:r>
          </a:p>
          <a:p>
            <a:r>
              <a:rPr lang="en-US" sz="2200" dirty="0" smtClean="0"/>
              <a:t>Area Businesses &amp; Competition</a:t>
            </a:r>
          </a:p>
          <a:p>
            <a:r>
              <a:rPr lang="en-US" sz="2200" dirty="0" smtClean="0"/>
              <a:t>Area Demand Generators (i.e. arena)</a:t>
            </a:r>
          </a:p>
          <a:p>
            <a:r>
              <a:rPr lang="en-US" sz="2200" dirty="0" smtClean="0"/>
              <a:t>Direction of the local area economy (up or down)</a:t>
            </a:r>
          </a:p>
          <a:p>
            <a:pPr marL="274320" lvl="1" indent="0">
              <a:buNone/>
            </a:pPr>
            <a:r>
              <a:rPr lang="en-US" dirty="0" smtClean="0"/>
              <a:t>	</a:t>
            </a:r>
            <a:r>
              <a:rPr lang="en-US" i="1" dirty="0" smtClean="0"/>
              <a:t>Today’s technologies simplify this data gathering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472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Uses surveys</a:t>
            </a:r>
          </a:p>
          <a:p>
            <a:r>
              <a:rPr lang="en-US" dirty="0" smtClean="0"/>
              <a:t>Business research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Third party research firms and data collection  using computer surveys are helpful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Demand Generators -------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298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211</TotalTime>
  <Words>1227</Words>
  <Application>Microsoft Macintosh PowerPoint</Application>
  <PresentationFormat>On-screen Show (4:3)</PresentationFormat>
  <Paragraphs>415</Paragraphs>
  <Slides>38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Civic</vt:lpstr>
      <vt:lpstr>Worksheet</vt:lpstr>
      <vt:lpstr>Food &amp; Beverage Management</vt:lpstr>
      <vt:lpstr>Marketing Overview</vt:lpstr>
      <vt:lpstr>Guest Satisfaction</vt:lpstr>
      <vt:lpstr>3 Steps to Service Excellence</vt:lpstr>
      <vt:lpstr>Feasibility Studies</vt:lpstr>
      <vt:lpstr>Site Evaluation</vt:lpstr>
      <vt:lpstr>Marketing Research</vt:lpstr>
      <vt:lpstr>Market Characteristics</vt:lpstr>
      <vt:lpstr>Estimating Demand</vt:lpstr>
      <vt:lpstr>Demand Generators</vt:lpstr>
      <vt:lpstr>Projecting Operating Results</vt:lpstr>
      <vt:lpstr>Market Analysis</vt:lpstr>
      <vt:lpstr>Competition </vt:lpstr>
      <vt:lpstr>Competition</vt:lpstr>
      <vt:lpstr> Competition</vt:lpstr>
      <vt:lpstr>PowerPoint Presentation</vt:lpstr>
      <vt:lpstr>PowerPoint Presentation</vt:lpstr>
      <vt:lpstr>Competition Analysis</vt:lpstr>
      <vt:lpstr>Property Analysis</vt:lpstr>
      <vt:lpstr>The Marketing Plan</vt:lpstr>
      <vt:lpstr>Marketing Plan</vt:lpstr>
      <vt:lpstr>Components of the Marketing Plan</vt:lpstr>
      <vt:lpstr>Action Plan</vt:lpstr>
      <vt:lpstr>Action Plans</vt:lpstr>
      <vt:lpstr>PowerPoint Presentation</vt:lpstr>
      <vt:lpstr>Implementation</vt:lpstr>
      <vt:lpstr>Internal Merchandising</vt:lpstr>
      <vt:lpstr>Advertising</vt:lpstr>
      <vt:lpstr>Advertising</vt:lpstr>
      <vt:lpstr>Advertising</vt:lpstr>
      <vt:lpstr>Advertising</vt:lpstr>
      <vt:lpstr>Advertising</vt:lpstr>
      <vt:lpstr>Direct Mail</vt:lpstr>
      <vt:lpstr>Direct Mail</vt:lpstr>
      <vt:lpstr>Other tactics</vt:lpstr>
      <vt:lpstr>E Commerce</vt:lpstr>
      <vt:lpstr>Public Relations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&amp; Beverage Management</dc:title>
  <dc:creator>Raleigh Whitehurst</dc:creator>
  <cp:lastModifiedBy>Raleigh Whitehurst</cp:lastModifiedBy>
  <cp:revision>19</cp:revision>
  <dcterms:created xsi:type="dcterms:W3CDTF">2013-09-24T15:06:42Z</dcterms:created>
  <dcterms:modified xsi:type="dcterms:W3CDTF">2014-01-25T17:57:24Z</dcterms:modified>
</cp:coreProperties>
</file>